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0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3E11"/>
    <a:srgbClr val="59A186"/>
    <a:srgbClr val="EE3F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A242E0-8D6F-1146-A4E4-FEC882AE01A6}" v="126" dt="2019-12-08T23:14:06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00"/>
    <p:restoredTop sz="94745"/>
  </p:normalViewPr>
  <p:slideViewPr>
    <p:cSldViewPr snapToGrid="0" snapToObjects="1">
      <p:cViewPr varScale="1">
        <p:scale>
          <a:sx n="106" d="100"/>
          <a:sy n="106" d="100"/>
        </p:scale>
        <p:origin x="672" y="168"/>
      </p:cViewPr>
      <p:guideLst/>
    </p:cSldViewPr>
  </p:slideViewPr>
  <p:notesTextViewPr>
    <p:cViewPr>
      <p:scale>
        <a:sx n="120" d="100"/>
        <a:sy n="1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tiff>
</file>

<file path=ppt/media/image2.png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0F21-3FA0-1749-A877-273635EA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90753-0D19-5A49-9451-178E9B321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E6F47-2AC0-9D43-9A81-94FA70046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BDB2F-44ED-1342-97B1-02BE3513C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56EC0-7199-6444-A7DF-A4F46811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1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77AF6-FDA7-9A4D-9233-B5A7804E7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12299D-BFC3-7E49-BFF4-81F94A0F4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96EBF-1F90-D849-B626-51B7CD89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F33F6-EBE9-5C4D-8BC7-B9543ED5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071F4-4D70-0949-8AA6-131C3C9A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0D59A-1849-F843-AD4E-E34B5B2800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C888DF-68D3-4C4F-9EAB-EA8383E6B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D4BDE-DE06-6245-B4CA-2FFFC205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C6CBF-2F24-F245-98C7-BD14F5D22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5B44E-7AD9-BC40-85F1-CF61DE3BD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2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A36A-1641-AF46-B3BC-89E424E43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E7480-CD3B-324F-A987-4FF6F5288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3F767-43FB-804A-8C04-79514762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9C352-DDF5-D14E-BD41-BE90325C7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311E1-7ECF-864B-85AB-7B83515C8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3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9D1C-2FE6-C143-A625-9D3FBE22E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94674-BF36-C74F-B721-2936379C3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13E01-862B-6F45-A81E-F9376F45A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FA393-8A36-E740-A8E5-1BDC1602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F9DFE-39A8-744A-9A0E-960B4E6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94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5D3B-BDE6-7F4A-A45A-5EC9B2845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DF173-9E4F-C942-9099-AAC7B0CB88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DBA12-2E69-C546-B28A-B602B592A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42596-DADC-CD48-A3C3-8FA4D6DE8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3C15B-8EFA-A64D-87D2-A39F69A1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D1544-B173-3942-B3B3-04DB1427D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1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3F30F-F733-5743-B906-7029C3205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15FD6-E1F1-B147-B049-5DAE8DF62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E1671-C7AB-7C49-855C-8C66770CA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A26061-C4E4-6441-9C93-378A1BE84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03831-B16B-D449-808E-7F01138A16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83B806-36A4-C743-9AF8-AE0391393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8039A3-CCEF-3743-B146-B72F2DD48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0B68AE-C7CD-9B4B-A123-D4CD536EE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8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6CC31-34D2-F947-B7B4-7FA4E2CF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6614A-8AC3-BB40-A742-30870E26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B4B78-FC7C-EA4C-9039-729911600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18E65B-BF9F-674F-A64A-3950FC14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9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883D8C-FD26-264F-AECF-1F4C77DE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768CBB-96D2-4442-97D8-9CA42134D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8CF56-C3E8-F848-B293-FC58100C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57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B9CA2-097D-5A46-853B-095415161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45164-56C9-7B41-9706-E29544D85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F5CA45-8DF5-354B-9B30-5E2A33E4F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94F7F-CEA6-A74F-9230-86B30714E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1D170-9868-4C4B-B272-A62D4B813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D2B04-521D-1B4B-A13B-A820D6B74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24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C370-7B5E-4E4F-9578-E32453CE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9ADCBD-BDE5-1548-9A10-5249DA6E36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F8A85-6B9C-564C-8504-383EE3356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6EF78-6310-FF40-AA65-400FB9EF5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8A4F7-F5F4-734A-A15F-8539911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FEA3E-7173-FC4D-BF62-08ED0C125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35E942-751F-0D4B-8E38-95E187A9C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051A4-3E7A-8D44-A5FC-095584CC2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4848-0FE8-124C-B2AB-E0001D965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0760F-17D1-5D46-B231-D619B1A2600A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DD7E4-5BFF-2944-B383-CA122BBDD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B7C1A-490D-4B4D-B5BC-A32E88F5A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5ECEA-6730-234A-9FC9-BB4ACF2B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91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person, indoor, building, holding&#10;&#10;Description automatically generated">
            <a:extLst>
              <a:ext uri="{FF2B5EF4-FFF2-40B4-BE49-F238E27FC236}">
                <a16:creationId xmlns:a16="http://schemas.microsoft.com/office/drawing/2014/main" id="{9652EBDC-C0ED-4743-B0FF-AA25CD5F81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6889"/>
          <a:stretch/>
        </p:blipFill>
        <p:spPr>
          <a:xfrm>
            <a:off x="0" y="1277559"/>
            <a:ext cx="6538541" cy="5076947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2D2C3D0-D5DB-4464-BB3E-2DF035FDB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6CDD50-9C4B-D240-B9F8-81AFB459F0F9}"/>
              </a:ext>
            </a:extLst>
          </p:cNvPr>
          <p:cNvSpPr txBox="1"/>
          <p:nvPr/>
        </p:nvSpPr>
        <p:spPr>
          <a:xfrm>
            <a:off x="6585882" y="4267831"/>
            <a:ext cx="4820134" cy="16356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b="1" kern="1200" dirty="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08A442-9887-044C-A5DF-DFCB3207BB13}"/>
              </a:ext>
            </a:extLst>
          </p:cNvPr>
          <p:cNvSpPr txBox="1"/>
          <p:nvPr/>
        </p:nvSpPr>
        <p:spPr>
          <a:xfrm>
            <a:off x="8053046" y="5970457"/>
            <a:ext cx="413895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latin typeface="Corsiva Hebrew" pitchFamily="2" charset="-79"/>
                <a:cs typeface="Corsiva Hebrew" pitchFamily="2" charset="-79"/>
              </a:rPr>
              <a:t>Presented By: </a:t>
            </a:r>
            <a:r>
              <a:rPr lang="en-US" sz="2000" b="1" dirty="0" err="1">
                <a:latin typeface="Corsiva Hebrew" pitchFamily="2" charset="-79"/>
                <a:cs typeface="Corsiva Hebrew" pitchFamily="2" charset="-79"/>
              </a:rPr>
              <a:t>Shaurya</a:t>
            </a:r>
            <a:r>
              <a:rPr lang="en-US" sz="2000" b="1" dirty="0">
                <a:latin typeface="Corsiva Hebrew" pitchFamily="2" charset="-79"/>
                <a:cs typeface="Corsiva Hebrew" pitchFamily="2" charset="-79"/>
              </a:rPr>
              <a:t>, Varinder, </a:t>
            </a:r>
          </a:p>
          <a:p>
            <a:pPr>
              <a:spcAft>
                <a:spcPts val="600"/>
              </a:spcAft>
            </a:pPr>
            <a:r>
              <a:rPr lang="en-US" sz="2000" b="1" dirty="0" err="1">
                <a:latin typeface="Corsiva Hebrew" pitchFamily="2" charset="-79"/>
                <a:cs typeface="Corsiva Hebrew" pitchFamily="2" charset="-79"/>
              </a:rPr>
              <a:t>Sravanthi</a:t>
            </a:r>
            <a:r>
              <a:rPr lang="en-US" sz="2000" b="1" dirty="0">
                <a:latin typeface="Corsiva Hebrew" pitchFamily="2" charset="-79"/>
                <a:cs typeface="Corsiva Hebrew" pitchFamily="2" charset="-79"/>
              </a:rPr>
              <a:t>, Chitra, </a:t>
            </a:r>
            <a:r>
              <a:rPr lang="en-US" sz="2000" b="1" dirty="0" err="1">
                <a:latin typeface="Corsiva Hebrew" pitchFamily="2" charset="-79"/>
                <a:cs typeface="Corsiva Hebrew" pitchFamily="2" charset="-79"/>
              </a:rPr>
              <a:t>Heena</a:t>
            </a:r>
            <a:r>
              <a:rPr lang="en-US" sz="2000" b="1" dirty="0">
                <a:latin typeface="Corsiva Hebrew" pitchFamily="2" charset="-79"/>
                <a:cs typeface="Corsiva Hebrew" pitchFamily="2" charset="-79"/>
              </a:rPr>
              <a:t>, </a:t>
            </a:r>
            <a:r>
              <a:rPr lang="en-US" sz="2000" b="1" dirty="0" err="1">
                <a:latin typeface="Corsiva Hebrew" pitchFamily="2" charset="-79"/>
                <a:cs typeface="Corsiva Hebrew" pitchFamily="2" charset="-79"/>
              </a:rPr>
              <a:t>Pradnya</a:t>
            </a:r>
            <a:endParaRPr lang="en-US" sz="2000" b="1" dirty="0">
              <a:latin typeface="Corsiva Hebrew" pitchFamily="2" charset="-79"/>
              <a:cs typeface="Corsiva Hebrew" pitchFamily="2" charset="-79"/>
            </a:endParaRPr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F0C3BF-1097-5345-BE23-C8873549FA1F}"/>
              </a:ext>
            </a:extLst>
          </p:cNvPr>
          <p:cNvSpPr txBox="1"/>
          <p:nvPr/>
        </p:nvSpPr>
        <p:spPr>
          <a:xfrm>
            <a:off x="7311168" y="2277343"/>
            <a:ext cx="6978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b="1" dirty="0">
                <a:latin typeface="Corsiva Hebrew" pitchFamily="2" charset="-79"/>
                <a:cs typeface="Corsiva Hebrew" pitchFamily="2" charset="-79"/>
              </a:rPr>
              <a:t>XN Presentation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37FC46-51F4-584C-B443-D1201B0AC12A}"/>
              </a:ext>
            </a:extLst>
          </p:cNvPr>
          <p:cNvSpPr txBox="1"/>
          <p:nvPr/>
        </p:nvSpPr>
        <p:spPr>
          <a:xfrm>
            <a:off x="8486482" y="5288339"/>
            <a:ext cx="1215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latin typeface="Corsiva Hebrew" pitchFamily="2" charset="-79"/>
                <a:cs typeface="Corsiva Hebrew" pitchFamily="2" charset="-79"/>
              </a:rPr>
              <a:t>Sponsor: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D9901C-857B-3C4A-AB4E-02788A363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0054" y="4929205"/>
            <a:ext cx="1920656" cy="10019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AA9D94-E44C-5F45-8793-F04D492A7CBC}"/>
              </a:ext>
            </a:extLst>
          </p:cNvPr>
          <p:cNvSpPr txBox="1"/>
          <p:nvPr/>
        </p:nvSpPr>
        <p:spPr>
          <a:xfrm>
            <a:off x="4242216" y="4047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004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E8153520-ABAD-5946-91D7-8C49534390AB}"/>
              </a:ext>
            </a:extLst>
          </p:cNvPr>
          <p:cNvGrpSpPr/>
          <p:nvPr/>
        </p:nvGrpSpPr>
        <p:grpSpPr>
          <a:xfrm>
            <a:off x="144942" y="1039318"/>
            <a:ext cx="11902116" cy="3912432"/>
            <a:chOff x="144942" y="1039318"/>
            <a:chExt cx="11902116" cy="3912432"/>
          </a:xfrm>
        </p:grpSpPr>
        <p:sp>
          <p:nvSpPr>
            <p:cNvPr id="3" name="Donut 2">
              <a:extLst>
                <a:ext uri="{FF2B5EF4-FFF2-40B4-BE49-F238E27FC236}">
                  <a16:creationId xmlns:a16="http://schemas.microsoft.com/office/drawing/2014/main" id="{7BAE2B59-FE5D-FD4E-9A70-84F7DEC988D9}"/>
                </a:ext>
              </a:extLst>
            </p:cNvPr>
            <p:cNvSpPr/>
            <p:nvPr/>
          </p:nvSpPr>
          <p:spPr>
            <a:xfrm>
              <a:off x="144942" y="1039318"/>
              <a:ext cx="4062334" cy="3912432"/>
            </a:xfrm>
            <a:prstGeom prst="donut">
              <a:avLst>
                <a:gd name="adj" fmla="val 11561"/>
              </a:avLst>
            </a:prstGeom>
            <a:solidFill>
              <a:srgbClr val="59A1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C2693C-0080-D446-8CFC-EAAC843E33E5}"/>
                </a:ext>
              </a:extLst>
            </p:cNvPr>
            <p:cNvSpPr/>
            <p:nvPr/>
          </p:nvSpPr>
          <p:spPr>
            <a:xfrm>
              <a:off x="3882453" y="2526679"/>
              <a:ext cx="8164605" cy="1495268"/>
            </a:xfrm>
            <a:prstGeom prst="rect">
              <a:avLst/>
            </a:prstGeom>
            <a:solidFill>
              <a:srgbClr val="59A1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rsiva Hebrew" pitchFamily="2" charset="-79"/>
                  <a:cs typeface="Corsiva Hebrew" pitchFamily="2" charset="-79"/>
                </a:rPr>
                <a:t>    Project Workflow</a:t>
              </a:r>
            </a:p>
          </p:txBody>
        </p:sp>
        <p:pic>
          <p:nvPicPr>
            <p:cNvPr id="6" name="Graphic 5" descr="Gears">
              <a:extLst>
                <a:ext uri="{FF2B5EF4-FFF2-40B4-BE49-F238E27FC236}">
                  <a16:creationId xmlns:a16="http://schemas.microsoft.com/office/drawing/2014/main" id="{64E30CFB-54B7-B947-98D3-ACB75E8E4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5824" y="1745729"/>
              <a:ext cx="2713218" cy="249961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EBE5B0-06BE-444F-8DEC-9BBF690A0FD8}"/>
                </a:ext>
              </a:extLst>
            </p:cNvPr>
            <p:cNvSpPr txBox="1"/>
            <p:nvPr/>
          </p:nvSpPr>
          <p:spPr>
            <a:xfrm>
              <a:off x="4398324" y="1572257"/>
              <a:ext cx="35864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latin typeface="Corsiva Hebrew" pitchFamily="2" charset="-79"/>
                  <a:cs typeface="Corsiva Hebrew" pitchFamily="2" charset="-79"/>
                </a:rPr>
                <a:t>Agenda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2191D18-FEBD-0743-A050-A88EED74BC71}"/>
                </a:ext>
              </a:extLst>
            </p:cNvPr>
            <p:cNvGrpSpPr/>
            <p:nvPr/>
          </p:nvGrpSpPr>
          <p:grpSpPr>
            <a:xfrm>
              <a:off x="10286206" y="3583687"/>
              <a:ext cx="1188720" cy="1188720"/>
              <a:chOff x="6490740" y="5126636"/>
              <a:chExt cx="1188720" cy="1188720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FBD8E221-C873-2B4A-8B6A-CA4730A800B9}"/>
                  </a:ext>
                </a:extLst>
              </p:cNvPr>
              <p:cNvSpPr/>
              <p:nvPr/>
            </p:nvSpPr>
            <p:spPr>
              <a:xfrm>
                <a:off x="6490740" y="5126636"/>
                <a:ext cx="1188720" cy="1188720"/>
              </a:xfrm>
              <a:prstGeom prst="ellipse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4" name="Graphic 13" descr="Presentation with pie chart">
                <a:extLst>
                  <a:ext uri="{FF2B5EF4-FFF2-40B4-BE49-F238E27FC236}">
                    <a16:creationId xmlns:a16="http://schemas.microsoft.com/office/drawing/2014/main" id="{982BBCB4-7A75-A744-A0A7-9D44C57C90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627900" y="528574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EA775C0-4D94-3544-8FA2-6295EA30D6B1}"/>
                </a:ext>
              </a:extLst>
            </p:cNvPr>
            <p:cNvGrpSpPr/>
            <p:nvPr/>
          </p:nvGrpSpPr>
          <p:grpSpPr>
            <a:xfrm>
              <a:off x="4499637" y="3583687"/>
              <a:ext cx="1188720" cy="1188720"/>
              <a:chOff x="8786980" y="4819588"/>
              <a:chExt cx="1188720" cy="118872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1DA7C7A-6606-6145-A629-6EE5F9CBF930}"/>
                  </a:ext>
                </a:extLst>
              </p:cNvPr>
              <p:cNvSpPr/>
              <p:nvPr/>
            </p:nvSpPr>
            <p:spPr>
              <a:xfrm>
                <a:off x="8786980" y="4819588"/>
                <a:ext cx="1188720" cy="1188720"/>
              </a:xfrm>
              <a:prstGeom prst="ellipse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Graphic 7" descr="Bullseye">
                <a:extLst>
                  <a:ext uri="{FF2B5EF4-FFF2-40B4-BE49-F238E27FC236}">
                    <a16:creationId xmlns:a16="http://schemas.microsoft.com/office/drawing/2014/main" id="{6BFB0989-59BB-A841-8E6B-243DBE2496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924140" y="4937526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E2ABF97-77A7-9746-B887-4FD5DD9049EB}"/>
                </a:ext>
              </a:extLst>
            </p:cNvPr>
            <p:cNvGrpSpPr/>
            <p:nvPr/>
          </p:nvGrpSpPr>
          <p:grpSpPr>
            <a:xfrm>
              <a:off x="7422531" y="3583687"/>
              <a:ext cx="1188720" cy="1188720"/>
              <a:chOff x="9381340" y="4959761"/>
              <a:chExt cx="1188720" cy="1188720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D04F4411-9C07-954C-BEF5-B1A409F0C7D0}"/>
                  </a:ext>
                </a:extLst>
              </p:cNvPr>
              <p:cNvSpPr/>
              <p:nvPr/>
            </p:nvSpPr>
            <p:spPr>
              <a:xfrm>
                <a:off x="9381340" y="4959761"/>
                <a:ext cx="1188720" cy="1188720"/>
              </a:xfrm>
              <a:prstGeom prst="ellipse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8" name="Graphic 17" descr="Circular flowchart">
                <a:extLst>
                  <a:ext uri="{FF2B5EF4-FFF2-40B4-BE49-F238E27FC236}">
                    <a16:creationId xmlns:a16="http://schemas.microsoft.com/office/drawing/2014/main" id="{4DB4F452-804D-D644-9942-7898E89A82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518500" y="5099153"/>
                <a:ext cx="914400" cy="914400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E0B28D8-6954-414F-8D9C-FE34F8E35F12}"/>
                </a:ext>
              </a:extLst>
            </p:cNvPr>
            <p:cNvSpPr txBox="1"/>
            <p:nvPr/>
          </p:nvSpPr>
          <p:spPr>
            <a:xfrm>
              <a:off x="4398324" y="3065526"/>
              <a:ext cx="1737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Corsiva Hebrew" pitchFamily="2" charset="-79"/>
                  <a:cs typeface="Corsiva Hebrew" pitchFamily="2" charset="-79"/>
                </a:rPr>
                <a:t>Project Goals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FDD2944-6A81-C24A-A210-4C18671DCE18}"/>
                </a:ext>
              </a:extLst>
            </p:cNvPr>
            <p:cNvSpPr txBox="1"/>
            <p:nvPr/>
          </p:nvSpPr>
          <p:spPr>
            <a:xfrm>
              <a:off x="10574232" y="3060801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Corsiva Hebrew" pitchFamily="2" charset="-79"/>
                  <a:cs typeface="Corsiva Hebrew" pitchFamily="2" charset="-79"/>
                </a:rPr>
                <a:t>GUI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6426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689CAD7-EDB9-814B-97E2-BB2BBC741132}"/>
              </a:ext>
            </a:extLst>
          </p:cNvPr>
          <p:cNvSpPr/>
          <p:nvPr/>
        </p:nvSpPr>
        <p:spPr>
          <a:xfrm>
            <a:off x="0" y="2169433"/>
            <a:ext cx="12192000" cy="137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83B5249-4BF9-F249-974E-C5AA81B82E19}"/>
              </a:ext>
            </a:extLst>
          </p:cNvPr>
          <p:cNvGrpSpPr/>
          <p:nvPr/>
        </p:nvGrpSpPr>
        <p:grpSpPr>
          <a:xfrm>
            <a:off x="-65688" y="1002920"/>
            <a:ext cx="4542503" cy="3583071"/>
            <a:chOff x="158746" y="914400"/>
            <a:chExt cx="3241298" cy="274320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DD3F76F-EA01-5945-8280-2C101C8518CB}"/>
                </a:ext>
              </a:extLst>
            </p:cNvPr>
            <p:cNvGrpSpPr/>
            <p:nvPr/>
          </p:nvGrpSpPr>
          <p:grpSpPr>
            <a:xfrm>
              <a:off x="656844" y="914400"/>
              <a:ext cx="2743200" cy="2743200"/>
              <a:chOff x="656844" y="914400"/>
              <a:chExt cx="2743200" cy="2743200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DB9C184B-9BE2-7447-859C-47E5D7083CF6}"/>
                  </a:ext>
                </a:extLst>
              </p:cNvPr>
              <p:cNvSpPr/>
              <p:nvPr/>
            </p:nvSpPr>
            <p:spPr>
              <a:xfrm>
                <a:off x="656844" y="914400"/>
                <a:ext cx="2743200" cy="2743200"/>
              </a:xfrm>
              <a:prstGeom prst="ellipse">
                <a:avLst/>
              </a:prstGeom>
              <a:solidFill>
                <a:srgbClr val="C63E1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86E723DD-1ADA-394F-A1CC-B7892F2A6350}"/>
                  </a:ext>
                </a:extLst>
              </p:cNvPr>
              <p:cNvSpPr/>
              <p:nvPr/>
            </p:nvSpPr>
            <p:spPr>
              <a:xfrm>
                <a:off x="885444" y="1143000"/>
                <a:ext cx="2286000" cy="228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8CC8D628-EC30-2B45-9383-9B37A071CC1C}"/>
                  </a:ext>
                </a:extLst>
              </p:cNvPr>
              <p:cNvSpPr/>
              <p:nvPr/>
            </p:nvSpPr>
            <p:spPr>
              <a:xfrm>
                <a:off x="1100328" y="1365504"/>
                <a:ext cx="1828800" cy="1828800"/>
              </a:xfrm>
              <a:prstGeom prst="ellipse">
                <a:avLst/>
              </a:prstGeom>
              <a:solidFill>
                <a:srgbClr val="C63E1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94CDCADD-6215-5146-9846-7E0B001FF29C}"/>
                  </a:ext>
                </a:extLst>
              </p:cNvPr>
              <p:cNvSpPr/>
              <p:nvPr/>
            </p:nvSpPr>
            <p:spPr>
              <a:xfrm>
                <a:off x="1328928" y="1594104"/>
                <a:ext cx="1371600" cy="13716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7BDC76C8-5380-6E48-997F-F6D24B612BC1}"/>
                  </a:ext>
                </a:extLst>
              </p:cNvPr>
              <p:cNvSpPr/>
              <p:nvPr/>
            </p:nvSpPr>
            <p:spPr>
              <a:xfrm>
                <a:off x="1557528" y="1822704"/>
                <a:ext cx="914400" cy="914400"/>
              </a:xfrm>
              <a:prstGeom prst="ellipse">
                <a:avLst/>
              </a:prstGeom>
              <a:solidFill>
                <a:srgbClr val="C63E1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E45647BA-DE87-E64A-9C1B-BD0B110826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86128" y="2051304"/>
                <a:ext cx="457200" cy="4572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0C971DA-48B1-5E41-AD1F-253FBA6E897D}"/>
                </a:ext>
              </a:extLst>
            </p:cNvPr>
            <p:cNvGrpSpPr/>
            <p:nvPr/>
          </p:nvGrpSpPr>
          <p:grpSpPr>
            <a:xfrm rot="12875389">
              <a:off x="158746" y="1505374"/>
              <a:ext cx="2043671" cy="406059"/>
              <a:chOff x="4253484" y="1237488"/>
              <a:chExt cx="2133600" cy="457200"/>
            </a:xfrm>
          </p:grpSpPr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4156D3FA-4496-584A-B712-12B3ECCA0E65}"/>
                  </a:ext>
                </a:extLst>
              </p:cNvPr>
              <p:cNvSpPr/>
              <p:nvPr/>
            </p:nvSpPr>
            <p:spPr>
              <a:xfrm>
                <a:off x="4253484" y="1403603"/>
                <a:ext cx="2121408" cy="124968"/>
              </a:xfrm>
              <a:prstGeom prst="round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Chevron 12">
                <a:extLst>
                  <a:ext uri="{FF2B5EF4-FFF2-40B4-BE49-F238E27FC236}">
                    <a16:creationId xmlns:a16="http://schemas.microsoft.com/office/drawing/2014/main" id="{3B99E0DC-2022-EC4B-9FD5-D695FED174F0}"/>
                  </a:ext>
                </a:extLst>
              </p:cNvPr>
              <p:cNvSpPr/>
              <p:nvPr/>
            </p:nvSpPr>
            <p:spPr>
              <a:xfrm rot="10800000">
                <a:off x="5655564" y="1237488"/>
                <a:ext cx="731520" cy="457200"/>
              </a:xfrm>
              <a:prstGeom prst="chevron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B99CFD6-B7D2-0B4C-A5AF-63FC26AEBCC3}"/>
              </a:ext>
            </a:extLst>
          </p:cNvPr>
          <p:cNvSpPr txBox="1"/>
          <p:nvPr/>
        </p:nvSpPr>
        <p:spPr>
          <a:xfrm>
            <a:off x="4588125" y="1333944"/>
            <a:ext cx="37462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rsiva Hebrew" pitchFamily="2" charset="-79"/>
                <a:ea typeface="Ayuthaya" pitchFamily="2" charset="-34"/>
                <a:cs typeface="Corsiva Hebrew" pitchFamily="2" charset="-79"/>
              </a:rPr>
              <a:t>Project  Goals</a:t>
            </a:r>
          </a:p>
        </p:txBody>
      </p:sp>
      <p:pic>
        <p:nvPicPr>
          <p:cNvPr id="20" name="Graphic 19" descr="Presentation with bar chart RTL">
            <a:extLst>
              <a:ext uri="{FF2B5EF4-FFF2-40B4-BE49-F238E27FC236}">
                <a16:creationId xmlns:a16="http://schemas.microsoft.com/office/drawing/2014/main" id="{3CB09682-6FA6-E94C-AF40-C1AF13802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9417" y="2612919"/>
            <a:ext cx="914400" cy="914400"/>
          </a:xfrm>
          <a:prstGeom prst="rect">
            <a:avLst/>
          </a:prstGeom>
        </p:spPr>
      </p:pic>
      <p:pic>
        <p:nvPicPr>
          <p:cNvPr id="22" name="Graphic 21" descr="Document">
            <a:extLst>
              <a:ext uri="{FF2B5EF4-FFF2-40B4-BE49-F238E27FC236}">
                <a16:creationId xmlns:a16="http://schemas.microsoft.com/office/drawing/2014/main" id="{9C5D2465-41E2-6E49-BD4E-ACB5AEDDE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53630" y="2566004"/>
            <a:ext cx="914400" cy="91440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B86D57B-F15E-964F-AA43-95D24A25DB9A}"/>
              </a:ext>
            </a:extLst>
          </p:cNvPr>
          <p:cNvGrpSpPr/>
          <p:nvPr/>
        </p:nvGrpSpPr>
        <p:grpSpPr>
          <a:xfrm>
            <a:off x="8953630" y="3944578"/>
            <a:ext cx="2875156" cy="1696178"/>
            <a:chOff x="4588108" y="3677118"/>
            <a:chExt cx="2875156" cy="169617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9142B0E-6935-1442-9D3D-DA3C59F55DF2}"/>
                </a:ext>
              </a:extLst>
            </p:cNvPr>
            <p:cNvSpPr txBox="1"/>
            <p:nvPr/>
          </p:nvSpPr>
          <p:spPr>
            <a:xfrm>
              <a:off x="4588108" y="3677118"/>
              <a:ext cx="26060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rsiva Hebrew" pitchFamily="2" charset="-79"/>
                  <a:cs typeface="Corsiva Hebrew" pitchFamily="2" charset="-79"/>
                </a:rPr>
                <a:t>Generate Report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FA45E63-7A1A-4647-B5C8-70C0DA4FD43E}"/>
                </a:ext>
              </a:extLst>
            </p:cNvPr>
            <p:cNvSpPr txBox="1"/>
            <p:nvPr/>
          </p:nvSpPr>
          <p:spPr>
            <a:xfrm>
              <a:off x="4588108" y="4449966"/>
              <a:ext cx="28751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Generated report for the selected visuals, to understand it better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FF5CC05-5C26-9247-A0D1-69772EC564AF}"/>
              </a:ext>
            </a:extLst>
          </p:cNvPr>
          <p:cNvGrpSpPr/>
          <p:nvPr/>
        </p:nvGrpSpPr>
        <p:grpSpPr>
          <a:xfrm>
            <a:off x="4949417" y="3944578"/>
            <a:ext cx="2875156" cy="1696178"/>
            <a:chOff x="4588108" y="3677118"/>
            <a:chExt cx="2875156" cy="169617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D542DA4-D203-8541-B9FE-500A522F271F}"/>
                </a:ext>
              </a:extLst>
            </p:cNvPr>
            <p:cNvSpPr txBox="1"/>
            <p:nvPr/>
          </p:nvSpPr>
          <p:spPr>
            <a:xfrm>
              <a:off x="4588108" y="3677118"/>
              <a:ext cx="27657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rsiva Hebrew" pitchFamily="2" charset="-79"/>
                  <a:cs typeface="Corsiva Hebrew" pitchFamily="2" charset="-79"/>
                </a:rPr>
                <a:t>Create  Visuals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0469428-EADA-A14C-9CAF-B8B6F2F04BA6}"/>
                </a:ext>
              </a:extLst>
            </p:cNvPr>
            <p:cNvSpPr txBox="1"/>
            <p:nvPr/>
          </p:nvSpPr>
          <p:spPr>
            <a:xfrm>
              <a:off x="4588108" y="4449966"/>
              <a:ext cx="28751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Based on the data, created and displayed visuals on the GUI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5997E51-F09E-2849-8398-76B2A3C90C74}"/>
                </a:ext>
              </a:extLst>
            </p:cNvPr>
            <p:cNvCxnSpPr>
              <a:cxnSpLocks/>
            </p:cNvCxnSpPr>
            <p:nvPr/>
          </p:nvCxnSpPr>
          <p:spPr>
            <a:xfrm>
              <a:off x="4719484" y="4245088"/>
              <a:ext cx="629265" cy="0"/>
            </a:xfrm>
            <a:prstGeom prst="line">
              <a:avLst/>
            </a:prstGeom>
            <a:ln>
              <a:solidFill>
                <a:srgbClr val="C63E1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488F43B-7BF1-3547-9852-B86E11D2AFA5}"/>
              </a:ext>
            </a:extLst>
          </p:cNvPr>
          <p:cNvCxnSpPr>
            <a:cxnSpLocks/>
          </p:cNvCxnSpPr>
          <p:nvPr/>
        </p:nvCxnSpPr>
        <p:spPr>
          <a:xfrm>
            <a:off x="9081870" y="4512548"/>
            <a:ext cx="629265" cy="0"/>
          </a:xfrm>
          <a:prstGeom prst="line">
            <a:avLst/>
          </a:prstGeom>
          <a:ln>
            <a:solidFill>
              <a:srgbClr val="C63E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458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42C5B68-29D4-684B-ADB1-1C48A85A8E76}"/>
              </a:ext>
            </a:extLst>
          </p:cNvPr>
          <p:cNvSpPr txBox="1"/>
          <p:nvPr/>
        </p:nvSpPr>
        <p:spPr>
          <a:xfrm>
            <a:off x="3736571" y="274034"/>
            <a:ext cx="47188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rsiva Hebrew" pitchFamily="2" charset="-79"/>
                <a:cs typeface="Corsiva Hebrew" pitchFamily="2" charset="-79"/>
              </a:rPr>
              <a:t>Project Workflow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00F42C0-E019-2D4E-A39D-0A27BCA6BB4A}"/>
              </a:ext>
            </a:extLst>
          </p:cNvPr>
          <p:cNvGrpSpPr/>
          <p:nvPr/>
        </p:nvGrpSpPr>
        <p:grpSpPr>
          <a:xfrm>
            <a:off x="583258" y="1650719"/>
            <a:ext cx="11025482" cy="4910734"/>
            <a:chOff x="419724" y="1605976"/>
            <a:chExt cx="11025482" cy="49107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6D00D15-D7BE-334C-8D36-8198879C8A32}"/>
                </a:ext>
              </a:extLst>
            </p:cNvPr>
            <p:cNvGrpSpPr/>
            <p:nvPr/>
          </p:nvGrpSpPr>
          <p:grpSpPr>
            <a:xfrm>
              <a:off x="419724" y="1605976"/>
              <a:ext cx="11025482" cy="4910734"/>
              <a:chOff x="304592" y="432999"/>
              <a:chExt cx="11025551" cy="4818096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C1F8294-3E14-3B44-968F-5456E31B5E2E}"/>
                  </a:ext>
                </a:extLst>
              </p:cNvPr>
              <p:cNvSpPr/>
              <p:nvPr/>
            </p:nvSpPr>
            <p:spPr>
              <a:xfrm>
                <a:off x="304593" y="895547"/>
                <a:ext cx="1750450" cy="744718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Data Source -1</a:t>
                </a:r>
              </a:p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(Excel) </a:t>
                </a:r>
              </a:p>
            </p:txBody>
          </p:sp>
          <p:sp>
            <p:nvSpPr>
              <p:cNvPr id="4" name="Can 3">
                <a:extLst>
                  <a:ext uri="{FF2B5EF4-FFF2-40B4-BE49-F238E27FC236}">
                    <a16:creationId xmlns:a16="http://schemas.microsoft.com/office/drawing/2014/main" id="{49CC81DE-511C-B042-B523-F25C6754AE48}"/>
                  </a:ext>
                </a:extLst>
              </p:cNvPr>
              <p:cNvSpPr/>
              <p:nvPr/>
            </p:nvSpPr>
            <p:spPr>
              <a:xfrm>
                <a:off x="3701021" y="645735"/>
                <a:ext cx="1272619" cy="1216058"/>
              </a:xfrm>
              <a:prstGeom prst="can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A picture containing plate, drawing&#10;&#10;Description automatically generated">
                <a:extLst>
                  <a:ext uri="{FF2B5EF4-FFF2-40B4-BE49-F238E27FC236}">
                    <a16:creationId xmlns:a16="http://schemas.microsoft.com/office/drawing/2014/main" id="{576B0B28-91E6-C143-98B9-D027E574E7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89571" y="1008670"/>
                <a:ext cx="1095517" cy="631595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321ECBC-2B42-A04B-8DFE-E870B6988343}"/>
                  </a:ext>
                </a:extLst>
              </p:cNvPr>
              <p:cNvSpPr/>
              <p:nvPr/>
            </p:nvSpPr>
            <p:spPr>
              <a:xfrm>
                <a:off x="6566200" y="895547"/>
                <a:ext cx="1821617" cy="8366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82D923B-A739-914D-8EDE-95FBFEDC6F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6102" y="977313"/>
                <a:ext cx="1741812" cy="754863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ED4ACB7-0F90-F247-816B-0A21F53F15F6}"/>
                  </a:ext>
                </a:extLst>
              </p:cNvPr>
              <p:cNvSpPr/>
              <p:nvPr/>
            </p:nvSpPr>
            <p:spPr>
              <a:xfrm>
                <a:off x="6524685" y="3006451"/>
                <a:ext cx="2107605" cy="9212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Displayed visuals on GUI using Dash 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55608E2-67BD-CA45-99CD-0B414CE0C0C4}"/>
                  </a:ext>
                </a:extLst>
              </p:cNvPr>
              <p:cNvSpPr/>
              <p:nvPr/>
            </p:nvSpPr>
            <p:spPr>
              <a:xfrm>
                <a:off x="304592" y="2267147"/>
                <a:ext cx="1750450" cy="744718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Data Source -2</a:t>
                </a:r>
              </a:p>
              <a:p>
                <a:pPr algn="ctr"/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(Excel) 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A2BCB73-0DE1-EB43-B559-D1AE2D017D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962" y="3915208"/>
                <a:ext cx="0" cy="35443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EBBF2D2-1000-204B-8E79-FACD8C8466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23935" y="4269642"/>
                <a:ext cx="6592549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BEC9ED05-4988-F940-BAA3-CB35815D7FAA}"/>
                  </a:ext>
                </a:extLst>
              </p:cNvPr>
              <p:cNvCxnSpPr/>
              <p:nvPr/>
            </p:nvCxnSpPr>
            <p:spPr>
              <a:xfrm>
                <a:off x="4321206" y="4269642"/>
                <a:ext cx="0" cy="4128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CF1DB9E8-0F2E-6B4D-97CE-C8B5EA110656}"/>
                  </a:ext>
                </a:extLst>
              </p:cNvPr>
              <p:cNvCxnSpPr/>
              <p:nvPr/>
            </p:nvCxnSpPr>
            <p:spPr>
              <a:xfrm>
                <a:off x="5950299" y="4269642"/>
                <a:ext cx="0" cy="4128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2FD19444-0878-AF41-8A9A-727A7B067D8D}"/>
                  </a:ext>
                </a:extLst>
              </p:cNvPr>
              <p:cNvCxnSpPr/>
              <p:nvPr/>
            </p:nvCxnSpPr>
            <p:spPr>
              <a:xfrm>
                <a:off x="9257881" y="4269642"/>
                <a:ext cx="0" cy="4128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4A6F52AE-9A4D-B449-B088-1FD5B29740E2}"/>
                  </a:ext>
                </a:extLst>
              </p:cNvPr>
              <p:cNvCxnSpPr/>
              <p:nvPr/>
            </p:nvCxnSpPr>
            <p:spPr>
              <a:xfrm>
                <a:off x="10889464" y="4269642"/>
                <a:ext cx="0" cy="4128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1A7A8631-6DD5-3448-B070-19B56DB2E0EB}"/>
                  </a:ext>
                </a:extLst>
              </p:cNvPr>
              <p:cNvCxnSpPr/>
              <p:nvPr/>
            </p:nvCxnSpPr>
            <p:spPr>
              <a:xfrm>
                <a:off x="7607432" y="4269642"/>
                <a:ext cx="0" cy="4128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A5021342-BD90-9C4A-9BF2-52E5CB626A2B}"/>
                  </a:ext>
                </a:extLst>
              </p:cNvPr>
              <p:cNvSpPr/>
              <p:nvPr/>
            </p:nvSpPr>
            <p:spPr>
              <a:xfrm>
                <a:off x="9588331" y="432999"/>
                <a:ext cx="1741812" cy="1761724"/>
              </a:xfrm>
              <a:prstGeom prst="rect">
                <a:avLst/>
              </a:prstGeom>
              <a:noFill/>
              <a:ln>
                <a:solidFill>
                  <a:schemeClr val="bg2">
                    <a:lumMod val="50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A37F7FDF-AE77-FF4C-9527-115451E2C127}"/>
                  </a:ext>
                </a:extLst>
              </p:cNvPr>
              <p:cNvCxnSpPr>
                <a:cxnSpLocks/>
                <a:stCxn id="8" idx="3"/>
              </p:cNvCxnSpPr>
              <p:nvPr/>
            </p:nvCxnSpPr>
            <p:spPr>
              <a:xfrm>
                <a:off x="8387817" y="1313862"/>
                <a:ext cx="1218407" cy="10605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10323F35-4B84-BF42-827A-8089F5D9F376}"/>
                  </a:ext>
                </a:extLst>
              </p:cNvPr>
              <p:cNvSpPr txBox="1"/>
              <p:nvPr/>
            </p:nvSpPr>
            <p:spPr>
              <a:xfrm>
                <a:off x="9643444" y="490643"/>
                <a:ext cx="1631583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- Performed Data manipulation or transformation</a:t>
                </a:r>
              </a:p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- Created functions for the visuals</a:t>
                </a:r>
              </a:p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orsiva Hebrew" pitchFamily="2" charset="-79"/>
                    <a:cs typeface="Corsiva Hebrew" pitchFamily="2" charset="-79"/>
                  </a:rPr>
                  <a:t>-Generated graphs using Plotly</a:t>
                </a:r>
              </a:p>
              <a:p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rsiva Hebrew" pitchFamily="2" charset="-79"/>
                  <a:cs typeface="Corsiva Hebrew" pitchFamily="2" charset="-79"/>
                </a:endParaRPr>
              </a:p>
              <a:p>
                <a:endParaRPr lang="en-US" sz="1400" dirty="0">
                  <a:latin typeface="Corsiva Hebrew" pitchFamily="2" charset="-79"/>
                  <a:cs typeface="Corsiva Hebrew" pitchFamily="2" charset="-79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3A24B26-6482-6F45-92A9-24C48C81B733}"/>
                  </a:ext>
                </a:extLst>
              </p:cNvPr>
              <p:cNvSpPr txBox="1"/>
              <p:nvPr/>
            </p:nvSpPr>
            <p:spPr>
              <a:xfrm>
                <a:off x="3885982" y="4681946"/>
                <a:ext cx="806636" cy="3321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Articles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DB951F4-5936-8B46-95F1-D9CB0A5323A5}"/>
                  </a:ext>
                </a:extLst>
              </p:cNvPr>
              <p:cNvSpPr txBox="1"/>
              <p:nvPr/>
            </p:nvSpPr>
            <p:spPr>
              <a:xfrm>
                <a:off x="5241047" y="4681946"/>
                <a:ext cx="1478812" cy="3321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Customer Visits</a:t>
                </a:r>
                <a:endParaRPr lang="en-US" sz="1600" dirty="0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05D96C41-31E2-2743-A6D5-12252057B3FD}"/>
                  </a:ext>
                </a:extLst>
              </p:cNvPr>
              <p:cNvSpPr txBox="1"/>
              <p:nvPr/>
            </p:nvSpPr>
            <p:spPr>
              <a:xfrm>
                <a:off x="7216606" y="4677351"/>
                <a:ext cx="908203" cy="5737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Reviews </a:t>
                </a:r>
              </a:p>
              <a:p>
                <a:endParaRPr lang="en-US" sz="1600" dirty="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F1EC66B7-8D2C-1349-9FE3-BA431E793796}"/>
                  </a:ext>
                </a:extLst>
              </p:cNvPr>
              <p:cNvSpPr txBox="1"/>
              <p:nvPr/>
            </p:nvSpPr>
            <p:spPr>
              <a:xfrm>
                <a:off x="9044791" y="4681946"/>
                <a:ext cx="439547" cy="3321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Pie</a:t>
                </a:r>
                <a:endParaRPr lang="en-US" sz="16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7250FB9-6363-894B-A860-2DE00D8B51FF}"/>
                  </a:ext>
                </a:extLst>
              </p:cNvPr>
              <p:cNvSpPr txBox="1"/>
              <p:nvPr/>
            </p:nvSpPr>
            <p:spPr>
              <a:xfrm>
                <a:off x="10440939" y="4646245"/>
                <a:ext cx="864857" cy="3321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Website</a:t>
                </a:r>
              </a:p>
            </p:txBody>
          </p:sp>
          <p:sp>
            <p:nvSpPr>
              <p:cNvPr id="3" name="Right Arrow 2">
                <a:extLst>
                  <a:ext uri="{FF2B5EF4-FFF2-40B4-BE49-F238E27FC236}">
                    <a16:creationId xmlns:a16="http://schemas.microsoft.com/office/drawing/2014/main" id="{677B61F3-E52D-8244-8263-745489B47F5E}"/>
                  </a:ext>
                </a:extLst>
              </p:cNvPr>
              <p:cNvSpPr/>
              <p:nvPr/>
            </p:nvSpPr>
            <p:spPr>
              <a:xfrm>
                <a:off x="2055042" y="1190998"/>
                <a:ext cx="1657185" cy="195134"/>
              </a:xfrm>
              <a:prstGeom prst="rightArrow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ight Arrow 31">
                <a:extLst>
                  <a:ext uri="{FF2B5EF4-FFF2-40B4-BE49-F238E27FC236}">
                    <a16:creationId xmlns:a16="http://schemas.microsoft.com/office/drawing/2014/main" id="{1106C4DF-EAFD-0645-9409-EBB1AD63A73A}"/>
                  </a:ext>
                </a:extLst>
              </p:cNvPr>
              <p:cNvSpPr/>
              <p:nvPr/>
            </p:nvSpPr>
            <p:spPr>
              <a:xfrm>
                <a:off x="4977333" y="1190998"/>
                <a:ext cx="1588866" cy="201134"/>
              </a:xfrm>
              <a:prstGeom prst="rightArrow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9D8E1DAA-DF46-3446-A3EB-3EA08C23DD5B}"/>
                  </a:ext>
                </a:extLst>
              </p:cNvPr>
              <p:cNvSpPr/>
              <p:nvPr/>
            </p:nvSpPr>
            <p:spPr>
              <a:xfrm rot="5400000">
                <a:off x="6879486" y="2283919"/>
                <a:ext cx="1289372" cy="166520"/>
              </a:xfrm>
              <a:prstGeom prst="rightArrow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ight Arrow 35">
                <a:extLst>
                  <a:ext uri="{FF2B5EF4-FFF2-40B4-BE49-F238E27FC236}">
                    <a16:creationId xmlns:a16="http://schemas.microsoft.com/office/drawing/2014/main" id="{8495D83B-A8F5-AF47-9583-1A6839081C78}"/>
                  </a:ext>
                </a:extLst>
              </p:cNvPr>
              <p:cNvSpPr/>
              <p:nvPr/>
            </p:nvSpPr>
            <p:spPr>
              <a:xfrm>
                <a:off x="5236297" y="1534139"/>
                <a:ext cx="1323863" cy="188354"/>
              </a:xfrm>
              <a:prstGeom prst="rightArrow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7E30C9-D5DA-044D-8699-181104E708F9}"/>
                </a:ext>
              </a:extLst>
            </p:cNvPr>
            <p:cNvSpPr/>
            <p:nvPr/>
          </p:nvSpPr>
          <p:spPr>
            <a:xfrm>
              <a:off x="2170172" y="3927514"/>
              <a:ext cx="3264672" cy="10076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A7F6B81-71F2-394C-8C55-C5B0340009D7}"/>
                </a:ext>
              </a:extLst>
            </p:cNvPr>
            <p:cNvSpPr/>
            <p:nvPr/>
          </p:nvSpPr>
          <p:spPr>
            <a:xfrm rot="5400000">
              <a:off x="4781613" y="3366197"/>
              <a:ext cx="1222153" cy="8430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9947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99</Words>
  <Application>Microsoft Macintosh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Corsiva Hebrew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Heena Pant</dc:creator>
  <cp:lastModifiedBy>Varinder Singh</cp:lastModifiedBy>
  <cp:revision>4</cp:revision>
  <dcterms:created xsi:type="dcterms:W3CDTF">2019-12-08T22:32:02Z</dcterms:created>
  <dcterms:modified xsi:type="dcterms:W3CDTF">2019-12-09T23:45:26Z</dcterms:modified>
</cp:coreProperties>
</file>